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1" r:id="rId2"/>
  </p:sldMasterIdLst>
  <p:sldIdLst>
    <p:sldId id="256" r:id="rId3"/>
    <p:sldId id="257" r:id="rId4"/>
    <p:sldId id="259" r:id="rId5"/>
    <p:sldId id="283" r:id="rId6"/>
    <p:sldId id="268" r:id="rId7"/>
    <p:sldId id="284" r:id="rId8"/>
    <p:sldId id="272" r:id="rId9"/>
    <p:sldId id="28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06E91"/>
    <a:srgbClr val="00AF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975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3148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9370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9841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59734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5654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6068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2058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2344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19607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88984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F5863D-EC34-4B88-B18C-52BB64201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C407130-F97B-4855-9AFF-C161B6F42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36E72F-6D0A-4267-B6B4-17C91157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EE4BAE-8165-42A8-BBD5-C1653DA8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BFA54B-915D-43CE-B5DD-AF81425F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2355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84FB4-BF4D-4C0E-A0E6-A8A6CDD7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09F783-6E8F-4550-B1D6-5857D891A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91A73D-292D-4F55-9031-2F884C78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6B86D6-5767-4AD9-9E4B-B297D912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6B5167-1FD4-4AE8-89EF-E744D8C6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97212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642021-DE85-4410-9E5C-62176E41F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B204C5-7120-494F-98CC-847DCCB27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35789-E6DC-45F0-9073-8901CB58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9E6B2C-B160-4C5F-9CB7-6BAEF0496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EA0A65-5D90-4C84-B956-AF766D66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69795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35460F-8FC9-412A-8B68-8E4EB67B1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EF908-DF63-47EF-9091-DBC84F58E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E8725CA-7C2D-457F-8C46-145FFB3B4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2721CA-56C7-42B7-AC4F-697058613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B6B527-42CE-4D91-9CBE-45A91E49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5C4425-400F-42B2-9B15-C1E44C6A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22605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529D8-5C2D-4B82-B4AE-DE0751C97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EB0DA9-5B35-468B-BE6B-A994ECB5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94AB44-D04F-423F-B72F-7C31E2FF8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666B146-BE9E-4E8D-A5E6-1B973AD50C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3A9DE95-2764-44AF-B813-97F1F22F4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33868AA-3734-49D0-9731-9EB19A7AF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1598CBD-6F51-439E-8009-E1D1301A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738D084-AC4A-4B97-8471-5D278805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48124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2C6536-D774-411F-B915-4FB2B3EE1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2236B8-8F46-4714-93A9-3AA9D25FB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FC6A6AF-709D-4194-AA01-5E80E701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6037A56-DA23-4341-9775-60D39B3D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06872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01BC54B-312B-42B4-A954-8CF918041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2DA6226-6C3B-4EFC-A6C1-00CD86579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9902363-8B31-4577-96E9-47E3E8AE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29131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B211D-A9C7-4497-91B0-EE14B0DA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11C805-8831-4795-B593-0138EA396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6DEF10-77F6-4683-AAD2-E07677A64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8E783D7-AA8B-4D94-ADB4-19577BFA6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8DC075-B22C-4FEA-B8C2-24969DAD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C98F08-FDE7-4936-A0F7-E35E6584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1563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1AF9EE-C2F1-451A-B430-F05B316C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A926F03-C28E-432C-ABF5-91AE3B7AB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1F3BA53-16D3-4DE4-921F-07083756A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B4331A0-AD76-460A-AAE6-93EC5ECA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6ECF09-203C-405E-8DBD-A49C0A439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5994AC2-1E57-433E-B562-7BE25A84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50427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E8FA50-30FB-46E7-93AF-DDAC45A7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C954697-8DF0-48FB-B8CB-BCD677DD1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5F0BCD-9B42-4FD1-BC1C-F6AD17F63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F61367-3968-4CB0-8964-0A04BB31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7C2415-FF69-4483-8BBC-16D079AF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14940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3A95EA3-24CD-43DF-8F81-35312792C3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5358C03-3D75-4D55-AA6A-5572D5547C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CF32B9-9FCD-4898-BDFE-63F7DB474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EAD67C-6462-4855-A8B8-754AB86D6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FBC0D6-E0E6-4EB6-A52E-B2F261BE5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805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D9D0E-476B-4CF8-BF05-C724294CE1FA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8E28A89-E31E-462D-9E04-3876060B51C5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3" descr="Untitled-1.png">
            <a:extLst>
              <a:ext uri="{FF2B5EF4-FFF2-40B4-BE49-F238E27FC236}">
                <a16:creationId xmlns:a16="http://schemas.microsoft.com/office/drawing/2014/main" xmlns="" id="{1EE2FA16-BFFC-4C06-A474-568D137F437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1179630" y="0"/>
            <a:ext cx="1012370" cy="13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934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87D7056-1715-40C6-B665-5C41C1F93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CE5879-CF6F-4566-976E-851AA48CF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5646AC-6E97-4024-B1B1-783E1A74E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64848-0070-4228-ABC7-5EF18092E4C1}" type="datetimeFigureOut">
              <a:rPr lang="en-IN" smtClean="0"/>
              <a:pPr/>
              <a:t>20-12-2022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9087C0-138A-4BEB-9C1B-D58BD745E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0280B5-822E-4ABE-A930-6C72998E1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9F974-1228-4587-8CF7-46180563F14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3688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761303@N08/38826275042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arltesting@gmail.com" TargetMode="External"/><Relationship Id="rId2" Type="http://schemas.openxmlformats.org/officeDocument/2006/relationships/hyperlink" Target="http://www.darltesting.in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870857"/>
            <a:ext cx="12366170" cy="3042557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latin typeface="Candara" panose="020E0502030303020204" pitchFamily="34" charset="0"/>
              </a:rPr>
              <a:t>Delhi Analytical Research Laboratory</a:t>
            </a:r>
            <a:br>
              <a:rPr lang="en-US" sz="4800" dirty="0">
                <a:latin typeface="Candara" panose="020E0502030303020204" pitchFamily="34" charset="0"/>
              </a:rPr>
            </a:br>
            <a:r>
              <a:rPr lang="en-US" sz="4800" dirty="0">
                <a:latin typeface="Candara" panose="020E0502030303020204" pitchFamily="34" charset="0"/>
              </a:rPr>
              <a:t>(DARL)</a:t>
            </a:r>
            <a:endParaRPr lang="en-IN" sz="4800" dirty="0">
              <a:latin typeface="Candara" panose="020E05020303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5C5A8E-B75E-478E-A772-B049970C7392}"/>
              </a:ext>
            </a:extLst>
          </p:cNvPr>
          <p:cNvSpPr txBox="1"/>
          <p:nvPr/>
        </p:nvSpPr>
        <p:spPr>
          <a:xfrm>
            <a:off x="367393" y="3913414"/>
            <a:ext cx="1031149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GB" dirty="0"/>
              <a:t>Timely and effective lab services 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D1737-204C-495B-84F6-EA67FA20E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14" y="2226128"/>
            <a:ext cx="5802086" cy="382165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xmlns="" id="{53ED829A-2276-44AB-8EB8-772BF307C503}"/>
              </a:ext>
            </a:extLst>
          </p:cNvPr>
          <p:cNvSpPr/>
          <p:nvPr/>
        </p:nvSpPr>
        <p:spPr>
          <a:xfrm>
            <a:off x="6564085" y="3582951"/>
            <a:ext cx="4550229" cy="1108012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0789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D8EB47E2-34F4-4B8D-A8A7-7A33C16E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042" y="97971"/>
            <a:ext cx="9603275" cy="702129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What we do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662" y="1164772"/>
            <a:ext cx="8596668" cy="510317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en-IN" dirty="0"/>
          </a:p>
          <a:p>
            <a:pPr marL="0" indent="0" algn="just">
              <a:buNone/>
            </a:pPr>
            <a:r>
              <a:rPr lang="en-IN" sz="1800" b="1" dirty="0"/>
              <a:t>DARL</a:t>
            </a:r>
            <a:r>
              <a:rPr lang="en-IN" sz="1800" dirty="0"/>
              <a:t> is an organization lead by technocrat(s) in the </a:t>
            </a:r>
            <a:r>
              <a:rPr lang="en-IN" sz="1800" b="1" dirty="0"/>
              <a:t>field of analysis and research</a:t>
            </a:r>
            <a:r>
              <a:rPr lang="en-IN" sz="1800" dirty="0"/>
              <a:t> in the following fields.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Food and food products.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b="1" dirty="0"/>
              <a:t>Beverages</a:t>
            </a:r>
            <a:r>
              <a:rPr lang="en-IN" sz="1800" dirty="0"/>
              <a:t> (Fruit based, alcoholic and non alcoholic).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Agricultural product(s)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Environmental analysis.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Bench mark studies.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Shelf life studies.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b="1" dirty="0"/>
              <a:t>New product(s) development assistance to stake holders.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b="1" dirty="0"/>
              <a:t>Clinical trial studies for the developed product(s).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800" dirty="0"/>
              <a:t>Providing regulatory related </a:t>
            </a:r>
            <a:r>
              <a:rPr lang="en-GB" sz="1800" dirty="0"/>
              <a:t>consultancy to the stake holders.</a:t>
            </a:r>
            <a:endParaRPr lang="en-IN" sz="1800" dirty="0"/>
          </a:p>
          <a:p>
            <a:pPr marL="0" indent="0" algn="just">
              <a:buNone/>
            </a:pPr>
            <a:r>
              <a:rPr lang="en-IN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0445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4AD77231-74D1-4E8D-9644-DC4D5D6E5C82}"/>
              </a:ext>
            </a:extLst>
          </p:cNvPr>
          <p:cNvSpPr/>
          <p:nvPr/>
        </p:nvSpPr>
        <p:spPr>
          <a:xfrm>
            <a:off x="1376634" y="1484540"/>
            <a:ext cx="8596668" cy="40984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421" y="81643"/>
            <a:ext cx="9059095" cy="696992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O</a:t>
            </a:r>
            <a:r>
              <a:rPr lang="en-IN" dirty="0" err="1"/>
              <a:t>ur</a:t>
            </a:r>
            <a:r>
              <a:rPr lang="en-IN" dirty="0"/>
              <a:t> Accreditations/</a:t>
            </a:r>
            <a:r>
              <a:rPr lang="en-IN" dirty="0" err="1"/>
              <a:t>Empanelments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848" y="1624463"/>
            <a:ext cx="8596668" cy="43788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b="1" dirty="0"/>
              <a:t>FSSAI</a:t>
            </a:r>
            <a:r>
              <a:rPr lang="en-IN" sz="1800" dirty="0"/>
              <a:t>(Food Safety Standard Authority of India, Ministry of Health Government of India) empanelled</a:t>
            </a:r>
          </a:p>
          <a:p>
            <a:pPr marL="0" indent="0">
              <a:buNone/>
            </a:pPr>
            <a:r>
              <a:rPr lang="en-IN" sz="1800" b="1" dirty="0"/>
              <a:t>MOEF</a:t>
            </a:r>
            <a:r>
              <a:rPr lang="en-IN" sz="1800" dirty="0"/>
              <a:t>(Ministry of environment and Forest)recognized</a:t>
            </a:r>
          </a:p>
          <a:p>
            <a:pPr marL="0" indent="0">
              <a:buNone/>
            </a:pPr>
            <a:r>
              <a:rPr lang="en-IN" sz="1800" dirty="0"/>
              <a:t>Approved from Ministry of Ayurveda, Yoga &amp; Naturopathy Unani, Siddha and Homeopathy(</a:t>
            </a:r>
            <a:r>
              <a:rPr lang="en-IN" sz="1800" b="1" dirty="0"/>
              <a:t>AYUSH</a:t>
            </a:r>
            <a:r>
              <a:rPr lang="en-IN" sz="1800" dirty="0"/>
              <a:t>), Government of </a:t>
            </a:r>
            <a:r>
              <a:rPr lang="en-IN" sz="1800" dirty="0" smtClean="0"/>
              <a:t>India</a:t>
            </a:r>
            <a:endParaRPr lang="en-IN" sz="1800" dirty="0"/>
          </a:p>
          <a:p>
            <a:pPr marL="0" indent="0">
              <a:buNone/>
            </a:pPr>
            <a:r>
              <a:rPr lang="en-IN" sz="1800" b="1" dirty="0" smtClean="0"/>
              <a:t>ISO:9001:2015 </a:t>
            </a:r>
            <a:r>
              <a:rPr lang="en-IN" sz="1800" dirty="0" smtClean="0"/>
              <a:t>(Quality Management Standard)</a:t>
            </a:r>
          </a:p>
          <a:p>
            <a:pPr marL="0" indent="0">
              <a:buNone/>
            </a:pPr>
            <a:r>
              <a:rPr lang="en-IN" sz="1800" b="1" dirty="0" smtClean="0"/>
              <a:t>ISO:45000 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xmlns="" val="93535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5C0B3D-346E-4AC8-AE6F-CFA70463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052" y="103414"/>
            <a:ext cx="8619060" cy="691242"/>
          </a:xfrm>
        </p:spPr>
        <p:txBody>
          <a:bodyPr anchor="t">
            <a:normAutofit/>
          </a:bodyPr>
          <a:lstStyle/>
          <a:p>
            <a:pPr algn="ctr"/>
            <a:r>
              <a:rPr lang="en-IN" sz="3200" dirty="0"/>
              <a:t>Product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D47857-D7FF-4BEB-87DB-19673AADF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913" y="1491345"/>
            <a:ext cx="10101943" cy="42399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Red rice and white rice wine was developed under the project of a student from </a:t>
            </a:r>
            <a:r>
              <a:rPr lang="en-GB" b="1" dirty="0"/>
              <a:t>Gautam </a:t>
            </a:r>
            <a:r>
              <a:rPr lang="en-GB" b="1" dirty="0" err="1"/>
              <a:t>Budh</a:t>
            </a:r>
            <a:r>
              <a:rPr lang="en-GB" b="1" dirty="0"/>
              <a:t> University</a:t>
            </a:r>
            <a:r>
              <a:rPr lang="en-GB" dirty="0"/>
              <a:t> </a:t>
            </a:r>
            <a:r>
              <a:rPr lang="en-GB" b="1" dirty="0"/>
              <a:t>Noida</a:t>
            </a:r>
            <a:r>
              <a:rPr lang="en-GB" dirty="0"/>
              <a:t> with natural sapota and orange flavour.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Low </a:t>
            </a:r>
            <a:r>
              <a:rPr lang="en-GB" dirty="0" err="1"/>
              <a:t>glycemic</a:t>
            </a:r>
            <a:r>
              <a:rPr lang="en-GB" dirty="0"/>
              <a:t> indexed products were developed for leading industry and trial for the same were concluded in association with </a:t>
            </a:r>
            <a:r>
              <a:rPr lang="en-GB" b="1" dirty="0"/>
              <a:t>National Agri Food Biotechnology Institute and Post Graduate Institute for Medical Education and Research Chandigarh</a:t>
            </a:r>
            <a:r>
              <a:rPr lang="en-GB" dirty="0"/>
              <a:t>, paper publishing process for same is on.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b="1" dirty="0">
                <a:solidFill>
                  <a:srgbClr val="606E91"/>
                </a:solidFill>
              </a:rPr>
              <a:t>Many more products are in the process of development.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240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E86F144-76E1-43FD-839B-1B095D77C9D5}"/>
              </a:ext>
            </a:extLst>
          </p:cNvPr>
          <p:cNvSpPr/>
          <p:nvPr/>
        </p:nvSpPr>
        <p:spPr>
          <a:xfrm>
            <a:off x="1632856" y="1156750"/>
            <a:ext cx="8926285" cy="108312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ED59156D-E8BC-475F-A52C-11F1A48DFA2C}"/>
              </a:ext>
            </a:extLst>
          </p:cNvPr>
          <p:cNvSpPr/>
          <p:nvPr/>
        </p:nvSpPr>
        <p:spPr>
          <a:xfrm>
            <a:off x="1744408" y="3676874"/>
            <a:ext cx="8926285" cy="103958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976" y="119743"/>
            <a:ext cx="8596668" cy="666327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Vision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7665" y="1156750"/>
            <a:ext cx="8596668" cy="55250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1800" b="1" dirty="0"/>
              <a:t>DARL</a:t>
            </a:r>
            <a:r>
              <a:rPr lang="en-IN" sz="1800" dirty="0"/>
              <a:t> is committed to </a:t>
            </a:r>
            <a:r>
              <a:rPr lang="en-IN" sz="1800" b="1" dirty="0"/>
              <a:t>provide science based solution(s) </a:t>
            </a:r>
            <a:r>
              <a:rPr lang="en-IN" sz="1800" dirty="0"/>
              <a:t>to its stakeholders as per </a:t>
            </a:r>
            <a:r>
              <a:rPr lang="en-IN" sz="1800" b="1" dirty="0"/>
              <a:t>National and International standards</a:t>
            </a:r>
            <a:r>
              <a:rPr lang="en-IN" sz="1800" dirty="0"/>
              <a:t>, as per regulatory standard and compliances in transparent/ethical manner. </a:t>
            </a:r>
          </a:p>
          <a:p>
            <a:pPr marL="0" indent="0" algn="just">
              <a:buNone/>
            </a:pPr>
            <a:endParaRPr lang="en-IN" sz="1800" dirty="0"/>
          </a:p>
          <a:p>
            <a:pPr marL="0" indent="0" algn="just">
              <a:buNone/>
            </a:pPr>
            <a:endParaRPr lang="en-IN" sz="1800" dirty="0"/>
          </a:p>
          <a:p>
            <a:pPr marL="0" indent="0" algn="just">
              <a:buNone/>
            </a:pPr>
            <a:endParaRPr lang="en-IN" sz="1800" dirty="0"/>
          </a:p>
          <a:p>
            <a:pPr marL="0" indent="0" algn="just">
              <a:buNone/>
            </a:pPr>
            <a:r>
              <a:rPr lang="en-IN" sz="1800" dirty="0"/>
              <a:t>Further to is committed to seek an </a:t>
            </a:r>
            <a:r>
              <a:rPr lang="en-IN" sz="1800" b="1" dirty="0"/>
              <a:t>international alliance</a:t>
            </a:r>
            <a:r>
              <a:rPr lang="en-IN" sz="1800" dirty="0"/>
              <a:t> in the field thereby making sure to provide safe food and beverages to the society globally as well taking care of the environment safety for future generation(s).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81BD60F-4945-493A-9B71-6CEDEF408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165411" y="2373807"/>
            <a:ext cx="1622602" cy="11691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369C29-3679-4B1B-87B4-69FD8295AC9D}"/>
              </a:ext>
            </a:extLst>
          </p:cNvPr>
          <p:cNvSpPr txBox="1"/>
          <p:nvPr/>
        </p:nvSpPr>
        <p:spPr>
          <a:xfrm>
            <a:off x="7554686" y="6681787"/>
            <a:ext cx="34133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3" tooltip="https://www.flickr.com/photos/141761303@N08/38826275042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4" tooltip="https://creativecommons.org/licenses/by-sa/3.0/"/>
              </a:rPr>
              <a:t>CC BY-SA</a:t>
            </a:r>
            <a:endParaRPr lang="en-IN" sz="900"/>
          </a:p>
        </p:txBody>
      </p:sp>
    </p:spTree>
    <p:extLst>
      <p:ext uri="{BB962C8B-B14F-4D97-AF65-F5344CB8AC3E}">
        <p14:creationId xmlns:p14="http://schemas.microsoft.com/office/powerpoint/2010/main" xmlns="" val="3265554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062490" y="1171455"/>
            <a:ext cx="4645152" cy="249387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IN" sz="1600" b="1" dirty="0"/>
              <a:t>Government of NCT Delhi </a:t>
            </a:r>
            <a:r>
              <a:rPr lang="en-IN" sz="1600" dirty="0"/>
              <a:t>for analysis of food being provided under Mid Day Programme.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600" dirty="0"/>
              <a:t>Imported food samples being routed for analysis by </a:t>
            </a:r>
            <a:r>
              <a:rPr lang="en-IN" sz="1600" b="1" dirty="0"/>
              <a:t>FSSAI</a:t>
            </a:r>
            <a:r>
              <a:rPr lang="en-IN" sz="1600" dirty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600" b="1" dirty="0"/>
              <a:t>Food Corporation of India </a:t>
            </a:r>
            <a:r>
              <a:rPr lang="en-IN" sz="1600" dirty="0"/>
              <a:t>for analysis of Wheat and Rice.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600" dirty="0"/>
              <a:t>Leading Food Business Operator like </a:t>
            </a:r>
            <a:r>
              <a:rPr lang="en-IN" sz="1600" b="1" dirty="0"/>
              <a:t>PARLE, PEPSI, Godrej, </a:t>
            </a:r>
            <a:r>
              <a:rPr lang="en-IN" sz="1600" b="1" dirty="0" err="1"/>
              <a:t>DelMonte</a:t>
            </a:r>
            <a:r>
              <a:rPr lang="en-IN" sz="1600" b="1" dirty="0"/>
              <a:t>, </a:t>
            </a:r>
            <a:r>
              <a:rPr lang="en-IN" sz="1600" b="1" dirty="0" err="1"/>
              <a:t>Cremica</a:t>
            </a:r>
            <a:r>
              <a:rPr lang="en-IN" sz="1600" b="1" dirty="0"/>
              <a:t> </a:t>
            </a:r>
            <a:r>
              <a:rPr lang="en-IN" sz="1600" dirty="0"/>
              <a:t>and many more.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600" dirty="0"/>
              <a:t>In environment organizations like </a:t>
            </a:r>
            <a:r>
              <a:rPr lang="en-IN" sz="1600" b="1" dirty="0"/>
              <a:t>Larsen and Toubro, Reliance, BSES, TCS </a:t>
            </a:r>
            <a:r>
              <a:rPr lang="en-IN" sz="1600" dirty="0"/>
              <a:t>etc.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07D93E11-F8D1-4153-B3E7-99B6C6DF6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1275" y="1216107"/>
            <a:ext cx="4645152" cy="552675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IN" sz="1600" dirty="0"/>
              <a:t>Benchmark studies like </a:t>
            </a:r>
            <a:r>
              <a:rPr lang="en-IN" sz="1600" b="1" dirty="0" err="1"/>
              <a:t>Okaya</a:t>
            </a:r>
            <a:r>
              <a:rPr lang="en-IN" sz="1600" b="1" dirty="0"/>
              <a:t>, Godrej and Boyce</a:t>
            </a:r>
            <a:r>
              <a:rPr lang="en-IN" sz="1600" dirty="0"/>
              <a:t> etc.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600" dirty="0"/>
              <a:t>Soil  testing </a:t>
            </a:r>
            <a:r>
              <a:rPr lang="en-IN" sz="1600" b="1" dirty="0"/>
              <a:t>Embassy of United States </a:t>
            </a:r>
            <a:r>
              <a:rPr lang="en-IN" sz="1600" dirty="0"/>
              <a:t>in Delhi.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600" dirty="0"/>
              <a:t>Water testing for </a:t>
            </a:r>
            <a:r>
              <a:rPr lang="en-IN" sz="1600" b="1" dirty="0"/>
              <a:t>Embassy of France, Italy </a:t>
            </a:r>
            <a:r>
              <a:rPr lang="en-IN" sz="1600" dirty="0"/>
              <a:t>etc.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1600" dirty="0"/>
              <a:t>We are official partner with the state of </a:t>
            </a:r>
            <a:r>
              <a:rPr lang="en-IN" sz="1600" dirty="0" err="1"/>
              <a:t>Uttrakhand</a:t>
            </a:r>
            <a:r>
              <a:rPr lang="en-IN" sz="1600" dirty="0"/>
              <a:t> for testing reference samples of water under </a:t>
            </a:r>
            <a:r>
              <a:rPr lang="en-IN" sz="1600" b="1" dirty="0"/>
              <a:t>National Rural Drinking Water Project</a:t>
            </a:r>
            <a:r>
              <a:rPr lang="en-IN" sz="1600" dirty="0"/>
              <a:t>.</a:t>
            </a:r>
            <a:endParaRPr lang="de-DE" sz="1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509F2CEF-489F-4DCC-BF23-4AF20985752C}"/>
              </a:ext>
            </a:extLst>
          </p:cNvPr>
          <p:cNvSpPr txBox="1">
            <a:spLocks/>
          </p:cNvSpPr>
          <p:nvPr/>
        </p:nvSpPr>
        <p:spPr>
          <a:xfrm>
            <a:off x="1145420" y="108857"/>
            <a:ext cx="8596668" cy="7025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/>
              <a:t>Stakeholders Associated With 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402852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xmlns="" id="{ADE123E2-D1AC-4C6F-8F50-376CE394CB75}"/>
              </a:ext>
            </a:extLst>
          </p:cNvPr>
          <p:cNvSpPr/>
          <p:nvPr/>
        </p:nvSpPr>
        <p:spPr>
          <a:xfrm>
            <a:off x="1718584" y="2036137"/>
            <a:ext cx="9444715" cy="227868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683" y="65314"/>
            <a:ext cx="8596668" cy="751323"/>
          </a:xfrm>
        </p:spPr>
        <p:txBody>
          <a:bodyPr/>
          <a:lstStyle/>
          <a:p>
            <a:pPr algn="ctr"/>
            <a:r>
              <a:rPr lang="en-GB" dirty="0"/>
              <a:t>O</a:t>
            </a:r>
            <a:r>
              <a:rPr lang="en-IN" dirty="0" err="1"/>
              <a:t>ur</a:t>
            </a:r>
            <a:r>
              <a:rPr lang="en-IN" dirty="0"/>
              <a:t> 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2928" y="2364749"/>
            <a:ext cx="8896028" cy="18167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900" b="1" dirty="0"/>
              <a:t>P</a:t>
            </a:r>
            <a:r>
              <a:rPr lang="en-IN" sz="1900" b="1" dirty="0" err="1"/>
              <a:t>eople</a:t>
            </a:r>
            <a:r>
              <a:rPr lang="en-IN" sz="1900" b="1" dirty="0"/>
              <a:t> are the pillar of organization.</a:t>
            </a:r>
          </a:p>
          <a:p>
            <a:pPr marL="0" indent="0" algn="just">
              <a:buNone/>
            </a:pPr>
            <a:r>
              <a:rPr lang="en-IN" sz="1900" dirty="0"/>
              <a:t>Our </a:t>
            </a:r>
            <a:r>
              <a:rPr lang="en-GB" sz="1900" dirty="0"/>
              <a:t>strength is our people associated with us who are technically qualified and are getting updated regularly with </a:t>
            </a:r>
            <a:r>
              <a:rPr lang="en-GB" sz="1900" b="1" dirty="0"/>
              <a:t>new technique(s) </a:t>
            </a:r>
            <a:r>
              <a:rPr lang="en-GB" sz="1900" dirty="0"/>
              <a:t>with inhouse as well as </a:t>
            </a:r>
            <a:r>
              <a:rPr lang="en-GB" sz="1900" b="1" dirty="0"/>
              <a:t>outside training exposure</a:t>
            </a:r>
            <a:r>
              <a:rPr lang="en-GB" sz="1900" dirty="0"/>
              <a:t>.</a:t>
            </a:r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xmlns="" val="2646214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C71FA0-9D12-404E-8FB0-C36CAC7B6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282" y="59871"/>
            <a:ext cx="7766936" cy="734786"/>
          </a:xfrm>
        </p:spPr>
        <p:txBody>
          <a:bodyPr anchor="t"/>
          <a:lstStyle/>
          <a:p>
            <a:pPr algn="ctr"/>
            <a:r>
              <a:rPr lang="en-IN" sz="3200" dirty="0"/>
              <a:t>Contact</a:t>
            </a:r>
            <a:r>
              <a:rPr lang="en-IN" sz="36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E150ED-B813-4C6B-BDBA-B26A99C7F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9700" y="1219200"/>
            <a:ext cx="7766936" cy="4000500"/>
          </a:xfrm>
        </p:spPr>
        <p:txBody>
          <a:bodyPr>
            <a:normAutofit/>
          </a:bodyPr>
          <a:lstStyle/>
          <a:p>
            <a:r>
              <a:rPr lang="en-US" b="1" dirty="0"/>
              <a:t>Delhi Analytical Research Laboratory </a:t>
            </a:r>
          </a:p>
          <a:p>
            <a:pPr algn="l"/>
            <a:r>
              <a:rPr lang="en-IN" dirty="0"/>
              <a:t>Plot 2A</a:t>
            </a:r>
            <a:br>
              <a:rPr lang="en-IN" dirty="0"/>
            </a:br>
            <a:r>
              <a:rPr lang="en-IN" dirty="0" err="1"/>
              <a:t>Jhilmil</a:t>
            </a:r>
            <a:r>
              <a:rPr lang="en-IN" dirty="0"/>
              <a:t> Industrial Area</a:t>
            </a:r>
            <a:br>
              <a:rPr lang="en-IN" dirty="0"/>
            </a:br>
            <a:r>
              <a:rPr lang="en-IN" dirty="0"/>
              <a:t>Near Dilshad Garden Metro Station</a:t>
            </a:r>
            <a:br>
              <a:rPr lang="en-IN" dirty="0"/>
            </a:br>
            <a:r>
              <a:rPr lang="en-IN" dirty="0"/>
              <a:t>Delhi, 95</a:t>
            </a:r>
          </a:p>
          <a:p>
            <a:pPr algn="l"/>
            <a:endParaRPr lang="en-IN" dirty="0"/>
          </a:p>
          <a:p>
            <a:pPr algn="l"/>
            <a:r>
              <a:rPr lang="en-IN" dirty="0"/>
              <a:t>Website: </a:t>
            </a:r>
            <a:r>
              <a:rPr lang="en-IN" dirty="0">
                <a:hlinkClick r:id="rId2"/>
              </a:rPr>
              <a:t>www.darltesting.in</a:t>
            </a:r>
            <a:endParaRPr lang="en-IN" dirty="0"/>
          </a:p>
          <a:p>
            <a:pPr algn="l"/>
            <a:r>
              <a:rPr lang="en-IN" dirty="0"/>
              <a:t>Email: </a:t>
            </a:r>
            <a:r>
              <a:rPr lang="en-IN" dirty="0">
                <a:hlinkClick r:id="rId3"/>
              </a:rPr>
              <a:t>darltesting@gmail.com</a:t>
            </a:r>
            <a:r>
              <a:rPr lang="en-IN" dirty="0"/>
              <a:t> </a:t>
            </a:r>
          </a:p>
          <a:p>
            <a:pPr algn="l"/>
            <a:r>
              <a:rPr lang="en-IN" dirty="0"/>
              <a:t>WhatsApp: </a:t>
            </a:r>
            <a:r>
              <a:rPr lang="en-IN"/>
              <a:t>+</a:t>
            </a:r>
            <a:r>
              <a:rPr lang="en-IN" smtClean="0"/>
              <a:t>919717324010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3528639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</TotalTime>
  <Words>456</Words>
  <Application>Microsoft Office PowerPoint</Application>
  <PresentationFormat>Custom</PresentationFormat>
  <Paragraphs>53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Gallery</vt:lpstr>
      <vt:lpstr>Custom Design</vt:lpstr>
      <vt:lpstr>Delhi Analytical Research Laboratory (DARL)</vt:lpstr>
      <vt:lpstr>What we do</vt:lpstr>
      <vt:lpstr>Our Accreditations/Empanelments</vt:lpstr>
      <vt:lpstr>Product Development</vt:lpstr>
      <vt:lpstr>Vision </vt:lpstr>
      <vt:lpstr>Slide 6</vt:lpstr>
      <vt:lpstr>Our Strength</vt:lpstr>
      <vt:lpstr>Contact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FSSAI</dc:title>
  <dc:creator>Archana</dc:creator>
  <cp:lastModifiedBy>Acer</cp:lastModifiedBy>
  <cp:revision>48</cp:revision>
  <dcterms:created xsi:type="dcterms:W3CDTF">2016-09-19T09:59:36Z</dcterms:created>
  <dcterms:modified xsi:type="dcterms:W3CDTF">2022-12-20T17:04:52Z</dcterms:modified>
</cp:coreProperties>
</file>